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January 02 - 06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BACK &amp; Happy New Year!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January 2, 2023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99AAF5-5D5F-4D33-B299-8A859F6BC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91" y="2201147"/>
            <a:ext cx="10554574" cy="1776049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en-US" sz="2200" b="1" dirty="0"/>
          </a:p>
          <a:p>
            <a:pPr marL="480060"/>
            <a:r>
              <a:rPr lang="en-US" sz="2400" b="1" dirty="0">
                <a:solidFill>
                  <a:srgbClr val="FFFF00"/>
                </a:solidFill>
              </a:rPr>
              <a:t>No school</a:t>
            </a:r>
            <a:endParaRPr lang="en-US" sz="28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January 3,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C9002E-EE6E-4349-8837-C97D22FEE809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000" b="1" dirty="0">
                <a:solidFill>
                  <a:srgbClr val="FFFF00"/>
                </a:solidFill>
              </a:rPr>
              <a:t>No school</a:t>
            </a:r>
            <a:endParaRPr lang="en-US" sz="24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8" cy="970450"/>
          </a:xfrm>
        </p:spPr>
        <p:txBody>
          <a:bodyPr/>
          <a:lstStyle/>
          <a:p>
            <a:r>
              <a:rPr lang="en-US" dirty="0"/>
              <a:t>Wednesday January 4, 2023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8971E-E34D-44BC-8523-52F30DFBDC48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>
                <a:solidFill>
                  <a:srgbClr val="FFFF00"/>
                </a:solidFill>
              </a:rPr>
              <a:t>No school</a:t>
            </a:r>
            <a:endParaRPr lang="en-US" sz="2400" dirty="0">
              <a:solidFill>
                <a:srgbClr val="FFFF00"/>
              </a:solidFill>
            </a:endParaRPr>
          </a:p>
          <a:p>
            <a:pPr marL="480060"/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January 5, 2023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72B284D-856D-4963-88AD-D4D5B0A67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059619"/>
            <a:ext cx="10554574" cy="4154749"/>
          </a:xfrm>
        </p:spPr>
        <p:txBody>
          <a:bodyPr>
            <a:normAutofit fontScale="62500" lnSpcReduction="20000"/>
          </a:bodyPr>
          <a:lstStyle/>
          <a:p>
            <a:pPr marL="480060"/>
            <a:endParaRPr lang="en-US" sz="2200" b="1" dirty="0">
              <a:solidFill>
                <a:srgbClr val="FFFF00"/>
              </a:solidFill>
            </a:endParaRPr>
          </a:p>
          <a:p>
            <a:pPr marL="480060"/>
            <a:r>
              <a:rPr lang="en-US" sz="2200" b="1" dirty="0">
                <a:solidFill>
                  <a:srgbClr val="FFFF00"/>
                </a:solidFill>
              </a:rPr>
              <a:t>Standard</a:t>
            </a:r>
          </a:p>
          <a:p>
            <a:pPr marL="137160" indent="0">
              <a:buNone/>
            </a:pPr>
            <a:r>
              <a:rPr lang="en-US" sz="2400" b="1" dirty="0"/>
              <a:t>ELAGSE6L3: Use knowledge of language and its conventions when writing, speaking, reading, or listening. </a:t>
            </a:r>
          </a:p>
          <a:p>
            <a:pPr marL="137160" indent="0">
              <a:buNone/>
            </a:pPr>
            <a:r>
              <a:rPr lang="en-US" sz="2400" b="1" dirty="0"/>
              <a:t>	a. Vary sentence patterns for meaning, reader/listener interest, and style.*</a:t>
            </a:r>
            <a:endParaRPr lang="en-US" sz="2200" b="1" dirty="0">
              <a:solidFill>
                <a:srgbClr val="FFFF00"/>
              </a:solidFill>
            </a:endParaRPr>
          </a:p>
          <a:p>
            <a:pPr marL="480060"/>
            <a:r>
              <a:rPr lang="en-US" sz="2200" b="1" dirty="0">
                <a:solidFill>
                  <a:srgbClr val="FFFF00"/>
                </a:solidFill>
              </a:rPr>
              <a:t>Warm Up</a:t>
            </a:r>
          </a:p>
          <a:p>
            <a:pPr marL="137160" indent="0">
              <a:buNone/>
            </a:pPr>
            <a:r>
              <a:rPr lang="en-US" sz="2200" b="1" dirty="0">
                <a:solidFill>
                  <a:srgbClr val="FFFF00"/>
                </a:solidFill>
              </a:rPr>
              <a:t>Inform students about the grammar rules they will be reviewing </a:t>
            </a:r>
          </a:p>
          <a:p>
            <a:pPr marL="0" indent="0">
              <a:buNone/>
            </a:pPr>
            <a:r>
              <a:rPr lang="en-US" b="1" dirty="0"/>
              <a:t>	identify simple, compound, and complex sentences</a:t>
            </a:r>
          </a:p>
          <a:p>
            <a:pPr marL="0" indent="0">
              <a:buNone/>
            </a:pPr>
            <a:r>
              <a:rPr lang="en-US" b="1" dirty="0"/>
              <a:t>	identify dependent and independent clauses.</a:t>
            </a:r>
          </a:p>
          <a:p>
            <a:pPr marL="137160" indent="0">
              <a:buNone/>
            </a:pPr>
            <a:endParaRPr lang="en-US" sz="2200" b="1" dirty="0">
              <a:solidFill>
                <a:srgbClr val="FFFF00"/>
              </a:solidFill>
            </a:endParaRPr>
          </a:p>
          <a:p>
            <a:pPr marL="480060"/>
            <a:r>
              <a:rPr lang="en-US" sz="2200" b="1" dirty="0">
                <a:solidFill>
                  <a:srgbClr val="FFFF00"/>
                </a:solidFill>
              </a:rPr>
              <a:t>Work Session </a:t>
            </a:r>
          </a:p>
          <a:p>
            <a:pPr marL="137160" indent="0">
              <a:buNone/>
            </a:pPr>
            <a:r>
              <a:rPr lang="en-US" sz="2200" b="1" dirty="0"/>
              <a:t>Complete the “</a:t>
            </a:r>
            <a:r>
              <a:rPr lang="en-US" b="1" dirty="0"/>
              <a:t>TYPES OF SENTENCES REVIEW GUIDE (Simple, Compound, Complex)”</a:t>
            </a:r>
            <a:endParaRPr lang="en-US" sz="2200" b="1" dirty="0"/>
          </a:p>
          <a:p>
            <a:pPr marL="480060"/>
            <a:endParaRPr lang="en-US" sz="2200" b="1" dirty="0">
              <a:solidFill>
                <a:srgbClr val="FFFF00"/>
              </a:solidFill>
            </a:endParaRPr>
          </a:p>
          <a:p>
            <a:pPr marL="480060"/>
            <a:r>
              <a:rPr lang="en-US" sz="2200" b="1" dirty="0">
                <a:solidFill>
                  <a:srgbClr val="FFFF00"/>
                </a:solidFill>
              </a:rPr>
              <a:t>Closing</a:t>
            </a:r>
          </a:p>
          <a:p>
            <a:pPr marL="137160" indent="0">
              <a:buNone/>
            </a:pPr>
            <a:r>
              <a:rPr lang="en-US" sz="2200" b="1" dirty="0"/>
              <a:t>Review answers as a class</a:t>
            </a:r>
            <a:endParaRPr lang="en-US" sz="24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January 6, 2023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6E04CA-F2F6-4004-929B-B1623D006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059619"/>
            <a:ext cx="10554574" cy="4154749"/>
          </a:xfrm>
        </p:spPr>
        <p:txBody>
          <a:bodyPr>
            <a:normAutofit fontScale="40000" lnSpcReduction="20000"/>
          </a:bodyPr>
          <a:lstStyle/>
          <a:p>
            <a:pPr marL="480060"/>
            <a:endParaRPr lang="en-US" sz="2200" b="1" dirty="0">
              <a:solidFill>
                <a:srgbClr val="FFFF00"/>
              </a:solidFill>
            </a:endParaRPr>
          </a:p>
          <a:p>
            <a:pPr marL="480060"/>
            <a:r>
              <a:rPr lang="en-US" sz="2200" b="1" dirty="0">
                <a:solidFill>
                  <a:srgbClr val="FFFF00"/>
                </a:solidFill>
              </a:rPr>
              <a:t>Standard</a:t>
            </a:r>
          </a:p>
          <a:p>
            <a:pPr marL="137160" indent="0">
              <a:buNone/>
            </a:pPr>
            <a:r>
              <a:rPr lang="en-US" sz="2400" dirty="0"/>
              <a:t>ELAGSE6RI1: Cite textual evidence to support analysis of what the text says explicitly as well as inferences drawn from the text.</a:t>
            </a:r>
          </a:p>
          <a:p>
            <a:pPr marL="137160" indent="0">
              <a:buNone/>
            </a:pPr>
            <a:endParaRPr lang="en-US" sz="2200" b="1" dirty="0">
              <a:solidFill>
                <a:srgbClr val="FFFF00"/>
              </a:solidFill>
            </a:endParaRPr>
          </a:p>
          <a:p>
            <a:pPr marL="480060"/>
            <a:r>
              <a:rPr lang="en-US" sz="2200" b="1" dirty="0">
                <a:solidFill>
                  <a:srgbClr val="FFFF00"/>
                </a:solidFill>
              </a:rPr>
              <a:t>Warm Up</a:t>
            </a:r>
          </a:p>
          <a:p>
            <a:pPr marL="137160" indent="0">
              <a:buNone/>
            </a:pPr>
            <a:r>
              <a:rPr lang="en-US" sz="2200" b="1" dirty="0">
                <a:solidFill>
                  <a:srgbClr val="FFFF00"/>
                </a:solidFill>
              </a:rPr>
              <a:t>REVIEW: Steps to annotating a text</a:t>
            </a:r>
          </a:p>
          <a:p>
            <a:pPr marL="137160" indent="0">
              <a:buNone/>
            </a:pPr>
            <a:r>
              <a:rPr lang="en-US" sz="2200" b="1" dirty="0"/>
              <a:t>Summarize key points in your own words.</a:t>
            </a:r>
          </a:p>
          <a:p>
            <a:pPr marL="137160" indent="0">
              <a:buNone/>
            </a:pPr>
            <a:r>
              <a:rPr lang="en-US" sz="2200" b="1" dirty="0"/>
              <a:t>Circle key concepts and phrases.</a:t>
            </a:r>
          </a:p>
          <a:p>
            <a:pPr marL="137160" indent="0">
              <a:buNone/>
            </a:pPr>
            <a:r>
              <a:rPr lang="en-US" sz="2200" b="1" dirty="0"/>
              <a:t>Write brief comments and questions in the margins.</a:t>
            </a:r>
          </a:p>
          <a:p>
            <a:pPr marL="137160" indent="0">
              <a:buNone/>
            </a:pPr>
            <a:r>
              <a:rPr lang="en-US" sz="2200" b="1" dirty="0"/>
              <a:t>Use abbreviations and symbols.</a:t>
            </a:r>
          </a:p>
          <a:p>
            <a:pPr marL="137160" indent="0">
              <a:buNone/>
            </a:pPr>
            <a:r>
              <a:rPr lang="en-US" sz="2200" b="1" dirty="0"/>
              <a:t>Highlight/underline.</a:t>
            </a:r>
          </a:p>
          <a:p>
            <a:pPr marL="480060"/>
            <a:endParaRPr lang="en-US" sz="2200" b="1" dirty="0">
              <a:solidFill>
                <a:srgbClr val="FFFF00"/>
              </a:solidFill>
            </a:endParaRPr>
          </a:p>
          <a:p>
            <a:pPr marL="480060"/>
            <a:r>
              <a:rPr lang="en-US" sz="2200" b="1" dirty="0">
                <a:solidFill>
                  <a:srgbClr val="FFFF00"/>
                </a:solidFill>
              </a:rPr>
              <a:t>Work Session </a:t>
            </a:r>
          </a:p>
          <a:p>
            <a:pPr marL="137160" indent="0">
              <a:buNone/>
            </a:pPr>
            <a:r>
              <a:rPr lang="en-US" sz="2200" b="1" dirty="0"/>
              <a:t>Read and annotate “The History of Hip Hop” (provide a textual example of each annotation step)</a:t>
            </a:r>
          </a:p>
          <a:p>
            <a:pPr marL="137160" indent="0">
              <a:buNone/>
            </a:pPr>
            <a:r>
              <a:rPr lang="en-US" sz="2200" b="1" dirty="0"/>
              <a:t>Answer the 5 questions that follow</a:t>
            </a:r>
          </a:p>
          <a:p>
            <a:pPr marL="480060"/>
            <a:endParaRPr lang="en-US" sz="2200" b="1" dirty="0">
              <a:solidFill>
                <a:srgbClr val="FFFF00"/>
              </a:solidFill>
            </a:endParaRPr>
          </a:p>
          <a:p>
            <a:pPr marL="480060"/>
            <a:r>
              <a:rPr lang="en-US" sz="2200" b="1" dirty="0">
                <a:solidFill>
                  <a:srgbClr val="FFFF00"/>
                </a:solidFill>
              </a:rPr>
              <a:t>Closing</a:t>
            </a:r>
          </a:p>
          <a:p>
            <a:pPr marL="137160" indent="0">
              <a:buNone/>
            </a:pPr>
            <a:r>
              <a:rPr lang="en-US" sz="2200" b="1" dirty="0"/>
              <a:t>Review annotation steps and question answers as a class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5214</TotalTime>
  <Words>242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ELA Ms. Ellis</vt:lpstr>
      <vt:lpstr>Monday January 2, 2023</vt:lpstr>
      <vt:lpstr>Tuesday January 3, 2023</vt:lpstr>
      <vt:lpstr>Wednesday January 4, 2023</vt:lpstr>
      <vt:lpstr>Thursday January 5, 2023</vt:lpstr>
      <vt:lpstr>Friday January 6, 2023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79</cp:revision>
  <cp:lastPrinted>2019-08-11T01:51:35Z</cp:lastPrinted>
  <dcterms:created xsi:type="dcterms:W3CDTF">2018-08-24T15:10:25Z</dcterms:created>
  <dcterms:modified xsi:type="dcterms:W3CDTF">2023-01-05T03:50:24Z</dcterms:modified>
</cp:coreProperties>
</file>